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Pinyon Script"/>
      <p:regular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Old Standard TT"/>
      <p:regular r:id="rId71"/>
      <p:bold r:id="rId72"/>
      <p: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ldStandardTT-italic.fntdata"/><Relationship Id="rId72" Type="http://schemas.openxmlformats.org/officeDocument/2006/relationships/font" Target="fonts/OldStandardT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ldStandardTT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inyonScript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bold.fntdata"/><Relationship Id="rId23" Type="http://schemas.openxmlformats.org/officeDocument/2006/relationships/slide" Target="slides/slide18.xml"/><Relationship Id="rId67" Type="http://schemas.openxmlformats.org/officeDocument/2006/relationships/font" Target="fonts/Montserrat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8b1244f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8b1244f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bf0f63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bf0f63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8b1244f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8b1244f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8b1244f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8b1244f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08b1244f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08b1244f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8b1244f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8b1244f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3bf0f63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3bf0f63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3bf0f63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3bf0f63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3bf0f63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3bf0f63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bf0f63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bf0f63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8b1244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8b1244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bf0f63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bf0f63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bf0f63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bf0f63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3bf0f63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3bf0f63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3bf0f63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3bf0f63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8b1244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08b1244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8b1244f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8b1244f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92068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92068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8b1244f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8b1244f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bf0f63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bf0f63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0920680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0920680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bf0f63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bf0f63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0920680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0920680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0920680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0920680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0920680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0920680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bf0f637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3bf0f637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0920680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0920680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0920680d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0920680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bf0f63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bf0f63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bf0f63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bf0f63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bf0f637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3bf0f637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3bf0f637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3bf0f637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8b1244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8b1244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0920680d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0920680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0920680d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0920680d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0920680d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0920680d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0920680d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0920680d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0920680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0920680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0920680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0920680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920680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920680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0920680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0920680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0920680d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0920680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0920680d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0920680d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08b1244f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08b1244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0920680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0920680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0920680d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0920680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0920680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0920680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0920680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0920680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0920680d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0920680d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0920680d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0920680d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0920680d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0920680d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0920680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0920680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0920680d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0920680d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0920680d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0920680d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8b1244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8b1244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0920680d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0920680d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8b1244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8b1244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8b1244f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8b1244f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8b1244f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8b1244f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ансамбли моделей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35350" y="2875125"/>
            <a:ext cx="44196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35350" y="40034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2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2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</a:t>
            </a: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4"/>
          <p:cNvCxnSpPr/>
          <p:nvPr/>
        </p:nvCxnSpPr>
        <p:spPr>
          <a:xfrm flipH="1" rot="10800000">
            <a:off x="2384625" y="1552650"/>
            <a:ext cx="57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/>
          <p:nvPr/>
        </p:nvCxnSpPr>
        <p:spPr>
          <a:xfrm flipH="1" rot="10800000">
            <a:off x="2716075" y="1308575"/>
            <a:ext cx="1231200" cy="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4"/>
          <p:cNvSpPr/>
          <p:nvPr/>
        </p:nvSpPr>
        <p:spPr>
          <a:xfrm>
            <a:off x="3955350" y="1259775"/>
            <a:ext cx="5127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4572000" y="1745850"/>
            <a:ext cx="20529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4870525" y="2703975"/>
            <a:ext cx="1990200" cy="41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683525" y="3710925"/>
            <a:ext cx="1371600" cy="560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1" y="1179623"/>
            <a:ext cx="5837075" cy="1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13950" y="4637150"/>
            <a:ext cx="3000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http://www.statistics4u.com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75" y="1179627"/>
            <a:ext cx="2762429" cy="1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50427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243175"/>
            <a:ext cx="4391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4620950"/>
            <a:ext cx="5151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https://habr.com/company/ods/blog/323890/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3348" l="5723" r="35213" t="54685"/>
          <a:stretch/>
        </p:blipFill>
        <p:spPr>
          <a:xfrm>
            <a:off x="869013" y="1092550"/>
            <a:ext cx="7405974" cy="29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0" y="4466325"/>
            <a:ext cx="4785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https://habr.com/company/ods/blog/323890/</a:t>
            </a:r>
            <a:endParaRPr sz="1100"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5851025" y="150437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3971625" y="1092550"/>
            <a:ext cx="1822200" cy="61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24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425725"/>
            <a:ext cx="2300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Постановка задачи: 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75" y="1302200"/>
            <a:ext cx="2057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723300" y="277022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50" y="1033321"/>
            <a:ext cx="3404050" cy="131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575" y="2697725"/>
            <a:ext cx="32956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246575" y="39221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0000"/>
                </a:solidFill>
              </a:rPr>
              <a:t>Anyone can see a problem?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4358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Решение проблемы: </a:t>
            </a:r>
            <a:r>
              <a:rPr b="1" lang="ru" sz="2400">
                <a:solidFill>
                  <a:srgbClr val="38761D"/>
                </a:solidFill>
              </a:rPr>
              <a:t>Регуляризация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0" y="2374050"/>
            <a:ext cx="40767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428250" y="2374050"/>
            <a:ext cx="2829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ru" sz="1800"/>
              <a:t>-- единичная матрица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Градиентный спуск</a:t>
            </a:r>
            <a:r>
              <a:rPr lang="ru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Постановка задачи: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75" y="1526400"/>
            <a:ext cx="20574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50" y="1171596"/>
            <a:ext cx="3404050" cy="1318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87825" y="300427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Решение: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714175" y="2603775"/>
            <a:ext cx="5855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Инициализация W случайными значениями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Итеративно для всех сэмплов x из X_train: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функцию потерь на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производные grad_w по каждому w из 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Обновить веса w = w - lr * grad_w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Полученное W = (w) искомое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38850" y="4201250"/>
            <a:ext cx="374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 для линейной регрессии: 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4146800"/>
            <a:ext cx="2611778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71600"/>
            <a:ext cx="661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При решении задачи регрессии методом </a:t>
            </a:r>
            <a:r>
              <a:rPr i="1" lang="ru"/>
              <a:t>градиентного спуска</a:t>
            </a:r>
            <a:r>
              <a:rPr lang="ru"/>
              <a:t>: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3" y="2277550"/>
            <a:ext cx="35909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06700" y="16756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Переобучение: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5092800" y="2976225"/>
            <a:ext cx="2622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бороться?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4450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Зоопарк моделей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Наивный байес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Линейные модели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Линейная регрессия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SVM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Логистическая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Логические алгоритмы классификации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Закономерность и информативность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списки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деревья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Композиции алгоритмов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Bootstrap, Bagging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Gradient Boosting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0866" r="23446" t="0"/>
          <a:stretch/>
        </p:blipFill>
        <p:spPr>
          <a:xfrm>
            <a:off x="4829750" y="445025"/>
            <a:ext cx="41775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240550" y="1181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Регуляризация!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L1</a:t>
            </a:r>
            <a:r>
              <a:rPr lang="ru"/>
              <a:t> (Lasso regression):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L2 </a:t>
            </a:r>
            <a:r>
              <a:rPr lang="ru"/>
              <a:t>(Ridge regression):</a:t>
            </a:r>
            <a:endParaRPr b="1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550" y="1884950"/>
            <a:ext cx="6172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350" y="3188000"/>
            <a:ext cx="6324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2238"/>
            <a:ext cx="4407499" cy="2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00" y="1247062"/>
            <a:ext cx="4292726" cy="258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4341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http://www.machinelearning.ru/wiki/index.php?title=Логистическая_регрессия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75" y="1142125"/>
            <a:ext cx="2057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427050" y="1312350"/>
            <a:ext cx="65055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правило (модель):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075" y="2317612"/>
            <a:ext cx="4315875" cy="1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425" y="3479925"/>
            <a:ext cx="4986076" cy="8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Логические методы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55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98988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Логическая закономерность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—</a:t>
            </a:r>
            <a:r>
              <a:rPr lang="ru">
                <a:solidFill>
                  <a:srgbClr val="000000"/>
                </a:solidFill>
              </a:rPr>
              <a:t> предикат </a:t>
            </a:r>
            <a:r>
              <a:rPr b="1" lang="ru">
                <a:solidFill>
                  <a:srgbClr val="000000"/>
                </a:solidFill>
              </a:rPr>
              <a:t>R:X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→{0,1}: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Интерпретируем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записывается на естественном языке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зависит от небольшого числа параметров (1-7)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Информативен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879025" y="2978998"/>
            <a:ext cx="4744699" cy="6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14190" r="37079" t="1176"/>
          <a:stretch/>
        </p:blipFill>
        <p:spPr>
          <a:xfrm>
            <a:off x="6339925" y="1199000"/>
            <a:ext cx="2148550" cy="29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55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0475"/>
            <a:ext cx="8839197" cy="8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311700" y="1269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Примеры информативности:</a:t>
            </a:r>
            <a:endParaRPr sz="2400"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5850"/>
            <a:ext cx="8839201" cy="1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Закономерности: наборы правил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7408" l="7502" r="19870" t="18506"/>
          <a:stretch/>
        </p:blipFill>
        <p:spPr>
          <a:xfrm>
            <a:off x="520950" y="1185100"/>
            <a:ext cx="7148749" cy="346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0" y="4816275"/>
            <a:ext cx="3000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логических классификаторов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Шаги индукции правил (rule induction)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Выбор семейства правил для поиска закономерностей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Порождение правил (rule generation)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Отбор правил-закономерностей (rule selection)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Построение классификатора из правил как из признаков. Например, взвешенное голосование.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88" y="26612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5" y="89925"/>
            <a:ext cx="7794249" cy="44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223625" y="46353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информативности</a:t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22803" l="7572" r="13219" t="19728"/>
          <a:stretch/>
        </p:blipFill>
        <p:spPr>
          <a:xfrm>
            <a:off x="311700" y="1229125"/>
            <a:ext cx="7243225" cy="29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0" y="4702350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1855650" y="1862025"/>
            <a:ext cx="4476000" cy="97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6808" l="7592" r="11461" t="21373"/>
          <a:stretch/>
        </p:blipFill>
        <p:spPr>
          <a:xfrm>
            <a:off x="1088750" y="421525"/>
            <a:ext cx="6966501" cy="34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0" y="4653500"/>
            <a:ext cx="3000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адекватные свертки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43114" l="13445" r="14956" t="19411"/>
          <a:stretch/>
        </p:blipFill>
        <p:spPr>
          <a:xfrm>
            <a:off x="348150" y="1424450"/>
            <a:ext cx="8262674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2" name="Google Shape;302;p43"/>
          <p:cNvCxnSpPr/>
          <p:nvPr/>
        </p:nvCxnSpPr>
        <p:spPr>
          <a:xfrm>
            <a:off x="732525" y="1748075"/>
            <a:ext cx="170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3"/>
          <p:cNvCxnSpPr/>
          <p:nvPr/>
        </p:nvCxnSpPr>
        <p:spPr>
          <a:xfrm>
            <a:off x="732525" y="3308400"/>
            <a:ext cx="220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3"/>
          <p:cNvSpPr txBox="1"/>
          <p:nvPr/>
        </p:nvSpPr>
        <p:spPr>
          <a:xfrm>
            <a:off x="732525" y="3904750"/>
            <a:ext cx="2815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“загрязненность” распределения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5363375" y="622250"/>
            <a:ext cx="3000000" cy="80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сколько информации мы получим о разделении объектов на два класса, если узнаем </a:t>
            </a:r>
            <a:r>
              <a:rPr b="1"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закономерностей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Взвешенное (или простое) голосование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Решающий список (по старшинству) 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b="50847" l="30652" r="35455" t="33170"/>
          <a:stretch/>
        </p:blipFill>
        <p:spPr>
          <a:xfrm>
            <a:off x="5037800" y="993150"/>
            <a:ext cx="3100752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00" y="2103523"/>
            <a:ext cx="3985801" cy="10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до этого момента</a:t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Правило -- интерпретируемый предикат (функция) Х:  -&gt; {0, 1}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Закономерность -- информативное правило (набор правил)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Критериев информативности существует много разных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закономерность: отбирать признаки по их информативности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строить композиции закономерностей: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голосование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решающий список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ru"/>
              <a:t>решающее дерево</a:t>
            </a:r>
            <a:endParaRPr b="1" i="1"/>
          </a:p>
        </p:txBody>
      </p:sp>
      <p:sp>
        <p:nvSpPr>
          <p:cNvPr id="321" name="Google Shape;321;p45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11700" y="4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дерево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151375"/>
            <a:ext cx="48958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753875"/>
            <a:ext cx="7175676" cy="3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81150" y="4672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824875"/>
            <a:ext cx="8394824" cy="3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311700" y="211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решающего дерева</a:t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1004600"/>
            <a:ext cx="7457724" cy="3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311700" y="181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деревья: + и -</a:t>
            </a:r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679825" y="938450"/>
            <a:ext cx="78624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+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Интерпретируемость, простота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Гибкость: можно менять множества закономерностей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Допустимы данные с пропусками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Сложность построения линейна по длины выборки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- 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Жадный алгоритм выбора правила для вершины переусложнаяет дерево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Чем дальше вершина от корня, тем слабее статистическая надежность решающего правила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Высокая чувствительность к шуму, составу выборки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11700" y="160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0" y="858025"/>
            <a:ext cx="7791327" cy="37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1"/>
          <p:cNvSpPr txBox="1"/>
          <p:nvPr/>
        </p:nvSpPr>
        <p:spPr>
          <a:xfrm>
            <a:off x="121750" y="47388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 VS Классификация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13395" l="18110" r="49573" t="47400"/>
          <a:stretch/>
        </p:blipFill>
        <p:spPr>
          <a:xfrm>
            <a:off x="616169" y="1557724"/>
            <a:ext cx="3441599" cy="23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2792" l="18387" r="50490" t="38411"/>
          <a:stretch/>
        </p:blipFill>
        <p:spPr>
          <a:xfrm>
            <a:off x="4923225" y="1713012"/>
            <a:ext cx="2906476" cy="2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49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 = {1,...,N}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000725" y="4026425"/>
            <a:ext cx="334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Y</a:t>
            </a: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⊆</a:t>
            </a:r>
            <a:r>
              <a:rPr b="1" lang="ru"/>
              <a:t>R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переобучения</a:t>
            </a:r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311700" y="1171600"/>
            <a:ext cx="4433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 решения: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глубины дерева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Ограничение минимального числа объектов в листе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Стрижка дерева (pruning)</a:t>
            </a: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75" y="1365571"/>
            <a:ext cx="3689724" cy="2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3"/>
          <p:cNvPicPr preferRelativeResize="0"/>
          <p:nvPr/>
        </p:nvPicPr>
        <p:blipFill rotWithShape="1">
          <a:blip r:embed="rId3">
            <a:alphaModFix/>
          </a:blip>
          <a:srcRect b="11344" l="27549" r="11928" t="19695"/>
          <a:stretch/>
        </p:blipFill>
        <p:spPr>
          <a:xfrm>
            <a:off x="1129225" y="299450"/>
            <a:ext cx="6885548" cy="4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4"/>
          <p:cNvPicPr preferRelativeResize="0"/>
          <p:nvPr/>
        </p:nvPicPr>
        <p:blipFill rotWithShape="1">
          <a:blip r:embed="rId3">
            <a:alphaModFix/>
          </a:blip>
          <a:srcRect b="1004" l="11035" r="20292" t="20552"/>
          <a:stretch/>
        </p:blipFill>
        <p:spPr>
          <a:xfrm>
            <a:off x="1203613" y="374575"/>
            <a:ext cx="6736774" cy="4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/>
          <p:nvPr/>
        </p:nvSpPr>
        <p:spPr>
          <a:xfrm>
            <a:off x="3017625" y="1771650"/>
            <a:ext cx="3493200" cy="8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/>
          <p:nvPr/>
        </p:nvSpPr>
        <p:spPr>
          <a:xfrm>
            <a:off x="3921000" y="3322100"/>
            <a:ext cx="1824900" cy="8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7665" l="23383" r="30092" t="39538"/>
          <a:stretch/>
        </p:blipFill>
        <p:spPr>
          <a:xfrm>
            <a:off x="1638100" y="421525"/>
            <a:ext cx="5867800" cy="37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462500" y="18807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 sz="2400"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0" y="2088150"/>
            <a:ext cx="1415750" cy="14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каждый член жюри имеет независимое мнение, и если вероятность правильного решения члена жюри больше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тогда вероятность правильного решения присяжных в целом возрастает с увеличением количества членов жюри и стремится к единице.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Pinyon Script"/>
              <a:ea typeface="Pinyon Script"/>
              <a:cs typeface="Pinyon Script"/>
              <a:sym typeface="Pinyo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же вероятность быть правым у каждого из членов жюри меньше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вероятность принятия правильного решения присяжными в целом монотонно уменьшается и стремится к нулю с увеличением количества присяжных.</a:t>
            </a:r>
            <a:endParaRPr sz="1800"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98" name="Google Shape;398;p57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принцип Кондорсе, 1784</a:t>
            </a:r>
            <a:endParaRPr b="1"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650" y="152400"/>
            <a:ext cx="2744951" cy="394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С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обралось около 800 человек, которые попытались угадать вес быка на ярмарке. Бык весил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1198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фунтов. Ни один крестьянин не угадал точный вес быка, но если посчитать среднее от их предсказаний, то получим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1197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 фунтов.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05" name="Google Shape;405;p58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Гальтон, 1906 год</a:t>
            </a:r>
            <a:endParaRPr b="1"/>
          </a:p>
        </p:txBody>
      </p:sp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75" y="1624013"/>
            <a:ext cx="24098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Bootstrap</a:t>
            </a:r>
            <a:endParaRPr/>
          </a:p>
        </p:txBody>
      </p:sp>
      <p:sp>
        <p:nvSpPr>
          <p:cNvPr id="412" name="Google Shape;412;p59"/>
          <p:cNvSpPr txBox="1"/>
          <p:nvPr>
            <p:ph idx="1" type="body"/>
          </p:nvPr>
        </p:nvSpPr>
        <p:spPr>
          <a:xfrm>
            <a:off x="35000" y="4474450"/>
            <a:ext cx="85104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https://habr.com/company/ods/blog/324402/</a:t>
            </a:r>
            <a:endParaRPr sz="1100"/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36" y="1171600"/>
            <a:ext cx="5694724" cy="31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 оттока клиентов</a:t>
            </a:r>
            <a:endParaRPr/>
          </a:p>
        </p:txBody>
      </p:sp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b="20746" l="9875" r="34584" t="32871"/>
          <a:stretch/>
        </p:blipFill>
        <p:spPr>
          <a:xfrm>
            <a:off x="1590837" y="1235375"/>
            <a:ext cx="5962324" cy="27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222175" y="42121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Мало данных, одна из главных фич </a:t>
            </a:r>
            <a:r>
              <a:rPr lang="ru" sz="1100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 количество звонков в сервисный центр</a:t>
            </a:r>
            <a:endParaRPr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50" y="79150"/>
            <a:ext cx="77274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/>
          <p:nvPr/>
        </p:nvSpPr>
        <p:spPr>
          <a:xfrm>
            <a:off x="0" y="4759325"/>
            <a:ext cx="3768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https://habr.com/company/ods/blog/324402/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56852" l="0" r="-2072" t="2276"/>
          <a:stretch/>
        </p:blipFill>
        <p:spPr>
          <a:xfrm>
            <a:off x="764473" y="580075"/>
            <a:ext cx="7484399" cy="37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4621125" y="896425"/>
            <a:ext cx="3576000" cy="247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271025" y="235675"/>
            <a:ext cx="3155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Оценим, сколько в среднем делает звонков каждая из групп.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Данных мало, поэтому искать среднее не совсем правильно, применим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bootstap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 и сделаем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интервальную оценку среднего</a:t>
            </a:r>
            <a:endParaRPr b="1"/>
          </a:p>
        </p:txBody>
      </p:sp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 b="57023" l="11030" r="35399" t="12794"/>
          <a:stretch/>
        </p:blipFill>
        <p:spPr>
          <a:xfrm>
            <a:off x="3296125" y="133700"/>
            <a:ext cx="5615551" cy="1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765025" y="3644350"/>
            <a:ext cx="691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С 95% вероятностью среднее число звонков от лояльных клиентов будет лежать в промежутке между 1.40 и 1.50, в то время как наши бывшие клиенты звонили в среднем от 2.06 до 2.40 раз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Bagging </a:t>
            </a:r>
            <a:r>
              <a:rPr lang="ru" sz="2400"/>
              <a:t>(</a:t>
            </a:r>
            <a:r>
              <a:rPr b="1" lang="ru" sz="2400"/>
              <a:t>b</a:t>
            </a:r>
            <a:r>
              <a:rPr lang="ru" sz="2400"/>
              <a:t>ootstrap </a:t>
            </a:r>
            <a:r>
              <a:rPr b="1" lang="ru" sz="2400"/>
              <a:t>agg</a:t>
            </a:r>
            <a:r>
              <a:rPr lang="ru" sz="2400"/>
              <a:t>regat</a:t>
            </a:r>
            <a:r>
              <a:rPr b="1" lang="ru" sz="2400"/>
              <a:t>ing</a:t>
            </a:r>
            <a:r>
              <a:rPr lang="ru" sz="2400"/>
              <a:t>)</a:t>
            </a:r>
            <a:endParaRPr sz="2400"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171600"/>
            <a:ext cx="2601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Дана train sample X. С помощью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bootstrap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сгенерируем из неё М выборок. Теперь на каждой выборке обучим свой классификатор. Итоговый классификатор будет усреднять ответы всех этих алгоритмов:</a:t>
            </a:r>
            <a:endParaRPr/>
          </a:p>
        </p:txBody>
      </p:sp>
      <p:pic>
        <p:nvPicPr>
          <p:cNvPr id="440" name="Google Shape;440;p63"/>
          <p:cNvPicPr preferRelativeResize="0"/>
          <p:nvPr/>
        </p:nvPicPr>
        <p:blipFill rotWithShape="1">
          <a:blip r:embed="rId3">
            <a:alphaModFix/>
          </a:blip>
          <a:srcRect b="60001" l="8482" r="74874" t="33231"/>
          <a:stretch/>
        </p:blipFill>
        <p:spPr>
          <a:xfrm>
            <a:off x="311700" y="4444863"/>
            <a:ext cx="2343851" cy="5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23" y="1009723"/>
            <a:ext cx="5957125" cy="3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88" y="152400"/>
            <a:ext cx="70026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Random Forest</a:t>
            </a:r>
            <a:endParaRPr/>
          </a:p>
        </p:txBody>
      </p:sp>
      <p:sp>
        <p:nvSpPr>
          <p:cNvPr id="452" name="Google Shape;452;p6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Случайный лес — это бэггинг над решающими деревьями, при обучении которых для каждого разбиения признаки выбираются из некоторого случайного подмножества признаков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453" name="Google Shape;4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4750"/>
            <a:ext cx="4288051" cy="271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2234751"/>
            <a:ext cx="4235196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27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7"/>
          <p:cNvPicPr preferRelativeResize="0"/>
          <p:nvPr/>
        </p:nvPicPr>
        <p:blipFill rotWithShape="1">
          <a:blip r:embed="rId3">
            <a:alphaModFix/>
          </a:blip>
          <a:srcRect b="0" l="27639" r="12882" t="12960"/>
          <a:stretch/>
        </p:blipFill>
        <p:spPr>
          <a:xfrm>
            <a:off x="1549343" y="0"/>
            <a:ext cx="6045308" cy="49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8"/>
          <p:cNvPicPr preferRelativeResize="0"/>
          <p:nvPr/>
        </p:nvPicPr>
        <p:blipFill rotWithShape="1">
          <a:blip r:embed="rId3">
            <a:alphaModFix/>
          </a:blip>
          <a:srcRect b="1596" l="27549" r="13254" t="20527"/>
          <a:stretch/>
        </p:blipFill>
        <p:spPr>
          <a:xfrm>
            <a:off x="1383625" y="112275"/>
            <a:ext cx="6445649" cy="4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</a:t>
            </a:r>
            <a:endParaRPr/>
          </a:p>
        </p:txBody>
      </p:sp>
      <p:sp>
        <p:nvSpPr>
          <p:cNvPr id="476" name="Google Shape;476;p6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FF"/>
                </a:highlight>
              </a:rPr>
              <a:t>XG</a:t>
            </a:r>
            <a:r>
              <a:rPr lang="ru">
                <a:highlight>
                  <a:srgbClr val="FFFFFF"/>
                </a:highlight>
              </a:rPr>
              <a:t>Boost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75" y="1774825"/>
            <a:ext cx="34099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</a:t>
            </a:r>
            <a:endParaRPr/>
          </a:p>
        </p:txBody>
      </p:sp>
      <p:sp>
        <p:nvSpPr>
          <p:cNvPr id="483" name="Google Shape;483;p7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LightGBM</a:t>
            </a:r>
            <a:r>
              <a:rPr lang="ru">
                <a:highlight>
                  <a:srgbClr val="FFFFFF"/>
                </a:highlight>
              </a:rPr>
              <a:t>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25" y="1868287"/>
            <a:ext cx="2673175" cy="14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CatBoost</a:t>
            </a:r>
            <a:endParaRPr/>
          </a:p>
        </p:txBody>
      </p:sp>
      <p:sp>
        <p:nvSpPr>
          <p:cNvPr id="490" name="Google Shape;490;p7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CatBoost — библиотека градиентного бустинга на деревьях решений с открытым исходным кодом.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1"/>
          <p:cNvSpPr txBox="1"/>
          <p:nvPr/>
        </p:nvSpPr>
        <p:spPr>
          <a:xfrm>
            <a:off x="97650" y="4568800"/>
            <a:ext cx="3000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https://tech.yandex.ru/catboost/</a:t>
            </a:r>
            <a:endParaRPr/>
          </a:p>
        </p:txBody>
      </p:sp>
      <p:pic>
        <p:nvPicPr>
          <p:cNvPr id="492" name="Google Shape;4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75" y="1821325"/>
            <a:ext cx="3650925" cy="25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66191" l="51175" r="-2071" t="2276"/>
          <a:stretch/>
        </p:blipFill>
        <p:spPr>
          <a:xfrm>
            <a:off x="1798138" y="466125"/>
            <a:ext cx="5547724" cy="42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>
            <p:ph idx="1" type="body"/>
          </p:nvPr>
        </p:nvSpPr>
        <p:spPr>
          <a:xfrm>
            <a:off x="311700" y="4230300"/>
            <a:ext cx="852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https://towardsdatascience.com/catboost-vs-light-gbm-vs-xgboost-5f93620723db</a:t>
            </a:r>
            <a:endParaRPr sz="1200"/>
          </a:p>
        </p:txBody>
      </p:sp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2"/>
            <a:ext cx="9143998" cy="258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Наивный байесовский классификатор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-276700" y="1171588"/>
            <a:ext cx="39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88900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 detection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Сегментация новостных статей по их тематике;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эмоционального окраса блока текста;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8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Программное обеспечение для распознавания лиц.</a:t>
            </a:r>
            <a:endParaRPr>
              <a:solidFill>
                <a:srgbClr val="3B3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96" y="1316075"/>
            <a:ext cx="3385924" cy="21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13" y="4416175"/>
            <a:ext cx="23018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502" y="3877025"/>
            <a:ext cx="4684300" cy="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187050" y="408757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A86E8"/>
                </a:solidFill>
              </a:rPr>
              <a:t>метка класса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7180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2187050" y="4416175"/>
            <a:ext cx="351600" cy="28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17175" y="4616125"/>
            <a:ext cx="282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объект для классификации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0008" l="9389" r="33776" t="22042"/>
          <a:stretch/>
        </p:blipFill>
        <p:spPr>
          <a:xfrm>
            <a:off x="1434625" y="346000"/>
            <a:ext cx="6274748" cy="42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1489400" y="1105150"/>
            <a:ext cx="5412000" cy="226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489400" y="3449025"/>
            <a:ext cx="5412000" cy="12048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982850" y="1658550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подсчет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</a:rPr>
              <a:t>параметров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982850" y="3777975"/>
            <a:ext cx="128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A86E8"/>
                </a:solidFill>
              </a:rPr>
              <a:t>расчет формулы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4653825"/>
            <a:ext cx="1904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https://habr.com/post/120194/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4189600"/>
            <a:ext cx="4516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http://scikit-learn.org/stable/modules/naive_bayes.html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528675" y="2728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ld Standard TT"/>
                <a:ea typeface="Old Standard TT"/>
                <a:cs typeface="Old Standard TT"/>
                <a:sym typeface="Old Standard TT"/>
              </a:rPr>
              <a:t>Наивный Байес в SKLearn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28675" y="1035275"/>
            <a:ext cx="76035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GaussianNB: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Gaussian Naive Bayes algorithm for classification. The likelihood of the features is assumed to be Gaussian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MultinomialNB: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</a:rPr>
              <a:t>i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mplements the naive Bayes algorithm for multinomially distributed data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ComplementNB: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complement naive Bayes (CNB) algorithm. CNB is an adaptation of the standard multinomial naive Bayes (MNB) algorithm that is particularly suited for imbalanced data sets.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BernoulliNB: </a:t>
            </a:r>
            <a:r>
              <a:rPr lang="ru" sz="1100">
                <a:solidFill>
                  <a:srgbClr val="1D1F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implements the naive Bayes training and classification algorithms for data that is distributed according to multivariate Bernoulli distributions</a:t>
            </a:r>
            <a:endParaRPr sz="1100">
              <a:solidFill>
                <a:srgbClr val="1D1F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